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238CDE-EB2B-4DF1-9B98-D3AF4A19838B}" v="17" dt="2025-11-20T14:46:52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2D562-54B8-4BFF-80EB-31F634537E1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D9BE688-8F3F-4784-A4F0-ED1B1A3EA953}">
      <dgm:prSet/>
      <dgm:spPr/>
      <dgm:t>
        <a:bodyPr/>
        <a:lstStyle/>
        <a:p>
          <a:r>
            <a:rPr lang="en-ZA" dirty="0"/>
            <a:t>optimise the UX for uploading documents into the claim creation instead of having the user make an update database call later when adding a supporting document</a:t>
          </a:r>
          <a:endParaRPr lang="en-US" dirty="0"/>
        </a:p>
      </dgm:t>
    </dgm:pt>
    <dgm:pt modelId="{36F0F129-55D4-4655-A490-3659CC080878}" type="parTrans" cxnId="{C0D3C7AA-AF4D-42C4-8E9A-EA75BFFF3885}">
      <dgm:prSet/>
      <dgm:spPr/>
      <dgm:t>
        <a:bodyPr/>
        <a:lstStyle/>
        <a:p>
          <a:endParaRPr lang="en-US"/>
        </a:p>
      </dgm:t>
    </dgm:pt>
    <dgm:pt modelId="{B4FBCF9C-8ADE-4FDB-8E8C-2883F0F8D473}" type="sibTrans" cxnId="{C0D3C7AA-AF4D-42C4-8E9A-EA75BFFF3885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D109235-D538-4539-9038-DB8CF9854291}">
      <dgm:prSet/>
      <dgm:spPr/>
      <dgm:t>
        <a:bodyPr/>
        <a:lstStyle/>
        <a:p>
          <a:r>
            <a:rPr lang="en-ZA" dirty="0"/>
            <a:t>Make a drag and drop zone for documents</a:t>
          </a:r>
          <a:endParaRPr lang="en-US" dirty="0"/>
        </a:p>
      </dgm:t>
    </dgm:pt>
    <dgm:pt modelId="{D0147DA3-26E3-4ECA-AA21-5E8D292EA592}" type="parTrans" cxnId="{72CE6428-E3B8-4572-8F7F-AC76633EF003}">
      <dgm:prSet/>
      <dgm:spPr/>
      <dgm:t>
        <a:bodyPr/>
        <a:lstStyle/>
        <a:p>
          <a:endParaRPr lang="en-US"/>
        </a:p>
      </dgm:t>
    </dgm:pt>
    <dgm:pt modelId="{C2584ECE-D292-4020-B66F-53E45A9D27F2}" type="sibTrans" cxnId="{72CE6428-E3B8-4572-8F7F-AC76633EF00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E6F1D5A-E66F-465A-9D5A-3BC360AE76A7}">
      <dgm:prSet/>
      <dgm:spPr/>
      <dgm:t>
        <a:bodyPr/>
        <a:lstStyle/>
        <a:p>
          <a:r>
            <a:rPr lang="en-ZA" dirty="0"/>
            <a:t>Generate a modal window pop-up (blurring the background) showing the details of the claim with the action buttons inside.</a:t>
          </a:r>
          <a:endParaRPr lang="en-US" dirty="0"/>
        </a:p>
      </dgm:t>
    </dgm:pt>
    <dgm:pt modelId="{0A219103-71A3-470C-87C7-F7592E453A29}" type="parTrans" cxnId="{6344F3CB-8912-467C-B98C-901D79C013E6}">
      <dgm:prSet/>
      <dgm:spPr/>
      <dgm:t>
        <a:bodyPr/>
        <a:lstStyle/>
        <a:p>
          <a:endParaRPr lang="en-US"/>
        </a:p>
      </dgm:t>
    </dgm:pt>
    <dgm:pt modelId="{1D171B06-ED46-41A3-AFEA-C2C8DD88EAA5}" type="sibTrans" cxnId="{6344F3CB-8912-467C-B98C-901D79C013E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ABB97C3-7F48-4323-B65C-5735BC770151}" type="pres">
      <dgm:prSet presAssocID="{C372D562-54B8-4BFF-80EB-31F634537E14}" presName="Name0" presStyleCnt="0">
        <dgm:presLayoutVars>
          <dgm:animLvl val="lvl"/>
          <dgm:resizeHandles val="exact"/>
        </dgm:presLayoutVars>
      </dgm:prSet>
      <dgm:spPr/>
    </dgm:pt>
    <dgm:pt modelId="{3C491029-DB63-4B81-ACA4-773C2669CC9B}" type="pres">
      <dgm:prSet presAssocID="{FD9BE688-8F3F-4784-A4F0-ED1B1A3EA953}" presName="compositeNode" presStyleCnt="0">
        <dgm:presLayoutVars>
          <dgm:bulletEnabled val="1"/>
        </dgm:presLayoutVars>
      </dgm:prSet>
      <dgm:spPr/>
    </dgm:pt>
    <dgm:pt modelId="{B31D6BAB-279A-4E64-9A4D-5DCBAC3E127C}" type="pres">
      <dgm:prSet presAssocID="{FD9BE688-8F3F-4784-A4F0-ED1B1A3EA953}" presName="bgRect" presStyleLbl="bgAccFollowNode1" presStyleIdx="0" presStyleCnt="3" custScaleX="115589" custScaleY="109436"/>
      <dgm:spPr/>
    </dgm:pt>
    <dgm:pt modelId="{89961968-BD14-4AAD-866C-26DE1998CEBA}" type="pres">
      <dgm:prSet presAssocID="{B4FBCF9C-8ADE-4FDB-8E8C-2883F0F8D473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67EB7C4D-1CCC-40B7-9316-14E889DBCFBA}" type="pres">
      <dgm:prSet presAssocID="{FD9BE688-8F3F-4784-A4F0-ED1B1A3EA953}" presName="bottomLine" presStyleLbl="alignNode1" presStyleIdx="1" presStyleCnt="6">
        <dgm:presLayoutVars/>
      </dgm:prSet>
      <dgm:spPr/>
    </dgm:pt>
    <dgm:pt modelId="{0D3E21AF-4ED6-4E70-B5D2-A5579EF20700}" type="pres">
      <dgm:prSet presAssocID="{FD9BE688-8F3F-4784-A4F0-ED1B1A3EA953}" presName="nodeText" presStyleLbl="bgAccFollowNode1" presStyleIdx="0" presStyleCnt="3">
        <dgm:presLayoutVars>
          <dgm:bulletEnabled val="1"/>
        </dgm:presLayoutVars>
      </dgm:prSet>
      <dgm:spPr/>
    </dgm:pt>
    <dgm:pt modelId="{390610F0-169A-438F-824B-80C36184245D}" type="pres">
      <dgm:prSet presAssocID="{B4FBCF9C-8ADE-4FDB-8E8C-2883F0F8D473}" presName="sibTrans" presStyleCnt="0"/>
      <dgm:spPr/>
    </dgm:pt>
    <dgm:pt modelId="{F59ED382-8B69-48E3-AC37-F3EDB857FEE6}" type="pres">
      <dgm:prSet presAssocID="{0D109235-D538-4539-9038-DB8CF9854291}" presName="compositeNode" presStyleCnt="0">
        <dgm:presLayoutVars>
          <dgm:bulletEnabled val="1"/>
        </dgm:presLayoutVars>
      </dgm:prSet>
      <dgm:spPr/>
    </dgm:pt>
    <dgm:pt modelId="{6B50A48B-868A-472A-A044-D207ED975294}" type="pres">
      <dgm:prSet presAssocID="{0D109235-D538-4539-9038-DB8CF9854291}" presName="bgRect" presStyleLbl="bgAccFollowNode1" presStyleIdx="1" presStyleCnt="3" custScaleX="113270" custScaleY="109328"/>
      <dgm:spPr/>
    </dgm:pt>
    <dgm:pt modelId="{9B6E1CC4-DDD6-4022-802B-6DD9A9DFDA41}" type="pres">
      <dgm:prSet presAssocID="{C2584ECE-D292-4020-B66F-53E45A9D27F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7ABBFCB-D3C7-4261-92B2-0F6425277039}" type="pres">
      <dgm:prSet presAssocID="{0D109235-D538-4539-9038-DB8CF9854291}" presName="bottomLine" presStyleLbl="alignNode1" presStyleIdx="3" presStyleCnt="6">
        <dgm:presLayoutVars/>
      </dgm:prSet>
      <dgm:spPr/>
    </dgm:pt>
    <dgm:pt modelId="{97A4D846-8A19-4DC1-83E0-CE88B47DA271}" type="pres">
      <dgm:prSet presAssocID="{0D109235-D538-4539-9038-DB8CF9854291}" presName="nodeText" presStyleLbl="bgAccFollowNode1" presStyleIdx="1" presStyleCnt="3">
        <dgm:presLayoutVars>
          <dgm:bulletEnabled val="1"/>
        </dgm:presLayoutVars>
      </dgm:prSet>
      <dgm:spPr/>
    </dgm:pt>
    <dgm:pt modelId="{3D9D3463-1A89-47E8-B517-32B4FC0CE0DB}" type="pres">
      <dgm:prSet presAssocID="{C2584ECE-D292-4020-B66F-53E45A9D27F2}" presName="sibTrans" presStyleCnt="0"/>
      <dgm:spPr/>
    </dgm:pt>
    <dgm:pt modelId="{EA49EE35-960E-4C4E-B914-9F8E36C24AE4}" type="pres">
      <dgm:prSet presAssocID="{EE6F1D5A-E66F-465A-9D5A-3BC360AE76A7}" presName="compositeNode" presStyleCnt="0">
        <dgm:presLayoutVars>
          <dgm:bulletEnabled val="1"/>
        </dgm:presLayoutVars>
      </dgm:prSet>
      <dgm:spPr/>
    </dgm:pt>
    <dgm:pt modelId="{DCCEF7D1-DDF0-48EB-9EF4-E95A98033275}" type="pres">
      <dgm:prSet presAssocID="{EE6F1D5A-E66F-465A-9D5A-3BC360AE76A7}" presName="bgRect" presStyleLbl="bgAccFollowNode1" presStyleIdx="2" presStyleCnt="3" custScaleY="109328"/>
      <dgm:spPr/>
    </dgm:pt>
    <dgm:pt modelId="{61DB39D3-848D-4F32-BBFA-0CF9D9DBAECB}" type="pres">
      <dgm:prSet presAssocID="{1D171B06-ED46-41A3-AFEA-C2C8DD88EAA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401CBC2-DCFA-4DB2-BA22-AB13FBE4C5C0}" type="pres">
      <dgm:prSet presAssocID="{EE6F1D5A-E66F-465A-9D5A-3BC360AE76A7}" presName="bottomLine" presStyleLbl="alignNode1" presStyleIdx="5" presStyleCnt="6">
        <dgm:presLayoutVars/>
      </dgm:prSet>
      <dgm:spPr/>
    </dgm:pt>
    <dgm:pt modelId="{17F539F3-E6F4-4C22-BE5D-3E5BEDBEE691}" type="pres">
      <dgm:prSet presAssocID="{EE6F1D5A-E66F-465A-9D5A-3BC360AE76A7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72CE6428-E3B8-4572-8F7F-AC76633EF003}" srcId="{C372D562-54B8-4BFF-80EB-31F634537E14}" destId="{0D109235-D538-4539-9038-DB8CF9854291}" srcOrd="1" destOrd="0" parTransId="{D0147DA3-26E3-4ECA-AA21-5E8D292EA592}" sibTransId="{C2584ECE-D292-4020-B66F-53E45A9D27F2}"/>
    <dgm:cxn modelId="{D4D41131-CE4A-45F3-935F-2CDA7A7D3B9E}" type="presOf" srcId="{FD9BE688-8F3F-4784-A4F0-ED1B1A3EA953}" destId="{B31D6BAB-279A-4E64-9A4D-5DCBAC3E127C}" srcOrd="0" destOrd="0" presId="urn:microsoft.com/office/officeart/2016/7/layout/BasicLinearProcessNumbered"/>
    <dgm:cxn modelId="{0E849B5B-4894-449E-89F3-B06F5ECEF645}" type="presOf" srcId="{EE6F1D5A-E66F-465A-9D5A-3BC360AE76A7}" destId="{17F539F3-E6F4-4C22-BE5D-3E5BEDBEE691}" srcOrd="1" destOrd="0" presId="urn:microsoft.com/office/officeart/2016/7/layout/BasicLinearProcessNumbered"/>
    <dgm:cxn modelId="{A130CD5F-2D2F-425C-8C7D-07AA901251B6}" type="presOf" srcId="{0D109235-D538-4539-9038-DB8CF9854291}" destId="{6B50A48B-868A-472A-A044-D207ED975294}" srcOrd="0" destOrd="0" presId="urn:microsoft.com/office/officeart/2016/7/layout/BasicLinearProcessNumbered"/>
    <dgm:cxn modelId="{C5EFAD63-B0F6-45F7-8F1F-6BA2773496D8}" type="presOf" srcId="{C372D562-54B8-4BFF-80EB-31F634537E14}" destId="{3ABB97C3-7F48-4323-B65C-5735BC770151}" srcOrd="0" destOrd="0" presId="urn:microsoft.com/office/officeart/2016/7/layout/BasicLinearProcessNumbered"/>
    <dgm:cxn modelId="{C711E672-5808-4B18-A252-048BAB702731}" type="presOf" srcId="{EE6F1D5A-E66F-465A-9D5A-3BC360AE76A7}" destId="{DCCEF7D1-DDF0-48EB-9EF4-E95A98033275}" srcOrd="0" destOrd="0" presId="urn:microsoft.com/office/officeart/2016/7/layout/BasicLinearProcessNumbered"/>
    <dgm:cxn modelId="{3BF24590-703D-48BC-A187-842E74C92C13}" type="presOf" srcId="{B4FBCF9C-8ADE-4FDB-8E8C-2883F0F8D473}" destId="{89961968-BD14-4AAD-866C-26DE1998CEBA}" srcOrd="0" destOrd="0" presId="urn:microsoft.com/office/officeart/2016/7/layout/BasicLinearProcessNumbered"/>
    <dgm:cxn modelId="{86BEDA96-C35A-4C79-931B-65BA2C0AB384}" type="presOf" srcId="{1D171B06-ED46-41A3-AFEA-C2C8DD88EAA5}" destId="{61DB39D3-848D-4F32-BBFA-0CF9D9DBAECB}" srcOrd="0" destOrd="0" presId="urn:microsoft.com/office/officeart/2016/7/layout/BasicLinearProcessNumbered"/>
    <dgm:cxn modelId="{B93511A8-6D91-4EA5-BF0F-E5E04EB15FEC}" type="presOf" srcId="{C2584ECE-D292-4020-B66F-53E45A9D27F2}" destId="{9B6E1CC4-DDD6-4022-802B-6DD9A9DFDA41}" srcOrd="0" destOrd="0" presId="urn:microsoft.com/office/officeart/2016/7/layout/BasicLinearProcessNumbered"/>
    <dgm:cxn modelId="{C0D3C7AA-AF4D-42C4-8E9A-EA75BFFF3885}" srcId="{C372D562-54B8-4BFF-80EB-31F634537E14}" destId="{FD9BE688-8F3F-4784-A4F0-ED1B1A3EA953}" srcOrd="0" destOrd="0" parTransId="{36F0F129-55D4-4655-A490-3659CC080878}" sibTransId="{B4FBCF9C-8ADE-4FDB-8E8C-2883F0F8D473}"/>
    <dgm:cxn modelId="{F79C48B6-6685-4F42-BD2A-844E778FAA4B}" type="presOf" srcId="{0D109235-D538-4539-9038-DB8CF9854291}" destId="{97A4D846-8A19-4DC1-83E0-CE88B47DA271}" srcOrd="1" destOrd="0" presId="urn:microsoft.com/office/officeart/2016/7/layout/BasicLinearProcessNumbered"/>
    <dgm:cxn modelId="{6344F3CB-8912-467C-B98C-901D79C013E6}" srcId="{C372D562-54B8-4BFF-80EB-31F634537E14}" destId="{EE6F1D5A-E66F-465A-9D5A-3BC360AE76A7}" srcOrd="2" destOrd="0" parTransId="{0A219103-71A3-470C-87C7-F7592E453A29}" sibTransId="{1D171B06-ED46-41A3-AFEA-C2C8DD88EAA5}"/>
    <dgm:cxn modelId="{878927FE-224C-41A5-B8C0-3C68998BA64B}" type="presOf" srcId="{FD9BE688-8F3F-4784-A4F0-ED1B1A3EA953}" destId="{0D3E21AF-4ED6-4E70-B5D2-A5579EF20700}" srcOrd="1" destOrd="0" presId="urn:microsoft.com/office/officeart/2016/7/layout/BasicLinearProcessNumbered"/>
    <dgm:cxn modelId="{C46CA2EB-AD5A-47F0-BC05-AFEE83967EF3}" type="presParOf" srcId="{3ABB97C3-7F48-4323-B65C-5735BC770151}" destId="{3C491029-DB63-4B81-ACA4-773C2669CC9B}" srcOrd="0" destOrd="0" presId="urn:microsoft.com/office/officeart/2016/7/layout/BasicLinearProcessNumbered"/>
    <dgm:cxn modelId="{5F0AC49E-6233-42E9-9F50-06BF89C87BA7}" type="presParOf" srcId="{3C491029-DB63-4B81-ACA4-773C2669CC9B}" destId="{B31D6BAB-279A-4E64-9A4D-5DCBAC3E127C}" srcOrd="0" destOrd="0" presId="urn:microsoft.com/office/officeart/2016/7/layout/BasicLinearProcessNumbered"/>
    <dgm:cxn modelId="{AA807F26-76CE-49EB-9291-8FDDAA5064DD}" type="presParOf" srcId="{3C491029-DB63-4B81-ACA4-773C2669CC9B}" destId="{89961968-BD14-4AAD-866C-26DE1998CEBA}" srcOrd="1" destOrd="0" presId="urn:microsoft.com/office/officeart/2016/7/layout/BasicLinearProcessNumbered"/>
    <dgm:cxn modelId="{132155C8-084E-4D09-8118-B6148D1D439B}" type="presParOf" srcId="{3C491029-DB63-4B81-ACA4-773C2669CC9B}" destId="{67EB7C4D-1CCC-40B7-9316-14E889DBCFBA}" srcOrd="2" destOrd="0" presId="urn:microsoft.com/office/officeart/2016/7/layout/BasicLinearProcessNumbered"/>
    <dgm:cxn modelId="{2CC14E8D-B6AB-4EB2-99A9-56E2B10131BF}" type="presParOf" srcId="{3C491029-DB63-4B81-ACA4-773C2669CC9B}" destId="{0D3E21AF-4ED6-4E70-B5D2-A5579EF20700}" srcOrd="3" destOrd="0" presId="urn:microsoft.com/office/officeart/2016/7/layout/BasicLinearProcessNumbered"/>
    <dgm:cxn modelId="{28C3F4E9-3EE6-4E0E-9E6B-845F2ED643F8}" type="presParOf" srcId="{3ABB97C3-7F48-4323-B65C-5735BC770151}" destId="{390610F0-169A-438F-824B-80C36184245D}" srcOrd="1" destOrd="0" presId="urn:microsoft.com/office/officeart/2016/7/layout/BasicLinearProcessNumbered"/>
    <dgm:cxn modelId="{99C9AEE5-C452-404F-A753-797E40136B84}" type="presParOf" srcId="{3ABB97C3-7F48-4323-B65C-5735BC770151}" destId="{F59ED382-8B69-48E3-AC37-F3EDB857FEE6}" srcOrd="2" destOrd="0" presId="urn:microsoft.com/office/officeart/2016/7/layout/BasicLinearProcessNumbered"/>
    <dgm:cxn modelId="{4DC70AFE-A114-4235-AD72-70EFDE7F42A4}" type="presParOf" srcId="{F59ED382-8B69-48E3-AC37-F3EDB857FEE6}" destId="{6B50A48B-868A-472A-A044-D207ED975294}" srcOrd="0" destOrd="0" presId="urn:microsoft.com/office/officeart/2016/7/layout/BasicLinearProcessNumbered"/>
    <dgm:cxn modelId="{1971E88D-B761-43C5-A95F-DB81F722B663}" type="presParOf" srcId="{F59ED382-8B69-48E3-AC37-F3EDB857FEE6}" destId="{9B6E1CC4-DDD6-4022-802B-6DD9A9DFDA41}" srcOrd="1" destOrd="0" presId="urn:microsoft.com/office/officeart/2016/7/layout/BasicLinearProcessNumbered"/>
    <dgm:cxn modelId="{45D34637-6341-4B3E-A472-816E358C844E}" type="presParOf" srcId="{F59ED382-8B69-48E3-AC37-F3EDB857FEE6}" destId="{37ABBFCB-D3C7-4261-92B2-0F6425277039}" srcOrd="2" destOrd="0" presId="urn:microsoft.com/office/officeart/2016/7/layout/BasicLinearProcessNumbered"/>
    <dgm:cxn modelId="{81688FBD-4F4F-466E-98F3-444C13609A2B}" type="presParOf" srcId="{F59ED382-8B69-48E3-AC37-F3EDB857FEE6}" destId="{97A4D846-8A19-4DC1-83E0-CE88B47DA271}" srcOrd="3" destOrd="0" presId="urn:microsoft.com/office/officeart/2016/7/layout/BasicLinearProcessNumbered"/>
    <dgm:cxn modelId="{97143340-FD85-4115-9054-053278E70671}" type="presParOf" srcId="{3ABB97C3-7F48-4323-B65C-5735BC770151}" destId="{3D9D3463-1A89-47E8-B517-32B4FC0CE0DB}" srcOrd="3" destOrd="0" presId="urn:microsoft.com/office/officeart/2016/7/layout/BasicLinearProcessNumbered"/>
    <dgm:cxn modelId="{05126208-B789-4C16-81BF-9F979C0C6212}" type="presParOf" srcId="{3ABB97C3-7F48-4323-B65C-5735BC770151}" destId="{EA49EE35-960E-4C4E-B914-9F8E36C24AE4}" srcOrd="4" destOrd="0" presId="urn:microsoft.com/office/officeart/2016/7/layout/BasicLinearProcessNumbered"/>
    <dgm:cxn modelId="{3FB520C2-9DCA-4BB2-A7FB-24DB765F14B0}" type="presParOf" srcId="{EA49EE35-960E-4C4E-B914-9F8E36C24AE4}" destId="{DCCEF7D1-DDF0-48EB-9EF4-E95A98033275}" srcOrd="0" destOrd="0" presId="urn:microsoft.com/office/officeart/2016/7/layout/BasicLinearProcessNumbered"/>
    <dgm:cxn modelId="{BD09B93E-7B49-42EB-A3AA-EC2C19C79B53}" type="presParOf" srcId="{EA49EE35-960E-4C4E-B914-9F8E36C24AE4}" destId="{61DB39D3-848D-4F32-BBFA-0CF9D9DBAECB}" srcOrd="1" destOrd="0" presId="urn:microsoft.com/office/officeart/2016/7/layout/BasicLinearProcessNumbered"/>
    <dgm:cxn modelId="{DE0D7DAF-6457-420B-96BB-4951ED3AB3DD}" type="presParOf" srcId="{EA49EE35-960E-4C4E-B914-9F8E36C24AE4}" destId="{5401CBC2-DCFA-4DB2-BA22-AB13FBE4C5C0}" srcOrd="2" destOrd="0" presId="urn:microsoft.com/office/officeart/2016/7/layout/BasicLinearProcessNumbered"/>
    <dgm:cxn modelId="{CF52B48A-9D9E-41D2-A226-D7F92E399E80}" type="presParOf" srcId="{EA49EE35-960E-4C4E-B914-9F8E36C24AE4}" destId="{17F539F3-E6F4-4C22-BE5D-3E5BEDBEE69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D6BAB-279A-4E64-9A4D-5DCBAC3E127C}">
      <dsp:nvSpPr>
        <dsp:cNvPr id="0" name=""/>
        <dsp:cNvSpPr/>
      </dsp:nvSpPr>
      <dsp:spPr>
        <a:xfrm>
          <a:off x="391" y="1037879"/>
          <a:ext cx="2690661" cy="356640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83" tIns="330200" rIns="181483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300" kern="1200" dirty="0"/>
            <a:t>optimise the UX for uploading documents into the claim creation instead of having the user make an update database call later when adding a supporting document</a:t>
          </a:r>
          <a:endParaRPr lang="en-US" sz="1300" kern="1200" dirty="0"/>
        </a:p>
      </dsp:txBody>
      <dsp:txXfrm>
        <a:off x="391" y="2393114"/>
        <a:ext cx="2690661" cy="2139843"/>
      </dsp:txXfrm>
    </dsp:sp>
    <dsp:sp modelId="{89961968-BD14-4AAD-866C-26DE1998CEBA}">
      <dsp:nvSpPr>
        <dsp:cNvPr id="0" name=""/>
        <dsp:cNvSpPr/>
      </dsp:nvSpPr>
      <dsp:spPr>
        <a:xfrm>
          <a:off x="856888" y="1517524"/>
          <a:ext cx="977669" cy="977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23" tIns="12700" rIns="762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000064" y="1660700"/>
        <a:ext cx="691317" cy="691317"/>
      </dsp:txXfrm>
    </dsp:sp>
    <dsp:sp modelId="{67EB7C4D-1CCC-40B7-9316-14E889DBCFBA}">
      <dsp:nvSpPr>
        <dsp:cNvPr id="0" name=""/>
        <dsp:cNvSpPr/>
      </dsp:nvSpPr>
      <dsp:spPr>
        <a:xfrm>
          <a:off x="181831" y="4450459"/>
          <a:ext cx="232778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0A48B-868A-472A-A044-D207ED975294}">
      <dsp:nvSpPr>
        <dsp:cNvPr id="0" name=""/>
        <dsp:cNvSpPr/>
      </dsp:nvSpPr>
      <dsp:spPr>
        <a:xfrm>
          <a:off x="2923831" y="1037879"/>
          <a:ext cx="2636680" cy="356288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83" tIns="330200" rIns="181483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300" kern="1200" dirty="0"/>
            <a:t>Make a drag and drop zone for documents</a:t>
          </a:r>
          <a:endParaRPr lang="en-US" sz="1300" kern="1200" dirty="0"/>
        </a:p>
      </dsp:txBody>
      <dsp:txXfrm>
        <a:off x="2923831" y="2391776"/>
        <a:ext cx="2636680" cy="2137732"/>
      </dsp:txXfrm>
    </dsp:sp>
    <dsp:sp modelId="{9B6E1CC4-DDD6-4022-802B-6DD9A9DFDA41}">
      <dsp:nvSpPr>
        <dsp:cNvPr id="0" name=""/>
        <dsp:cNvSpPr/>
      </dsp:nvSpPr>
      <dsp:spPr>
        <a:xfrm>
          <a:off x="3753337" y="1515764"/>
          <a:ext cx="977669" cy="977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23" tIns="12700" rIns="762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896513" y="1658940"/>
        <a:ext cx="691317" cy="691317"/>
      </dsp:txXfrm>
    </dsp:sp>
    <dsp:sp modelId="{37ABBFCB-D3C7-4261-92B2-0F6425277039}">
      <dsp:nvSpPr>
        <dsp:cNvPr id="0" name=""/>
        <dsp:cNvSpPr/>
      </dsp:nvSpPr>
      <dsp:spPr>
        <a:xfrm>
          <a:off x="3078280" y="4448699"/>
          <a:ext cx="232778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EF7D1-DDF0-48EB-9EF4-E95A98033275}">
      <dsp:nvSpPr>
        <dsp:cNvPr id="0" name=""/>
        <dsp:cNvSpPr/>
      </dsp:nvSpPr>
      <dsp:spPr>
        <a:xfrm>
          <a:off x="5793290" y="1037879"/>
          <a:ext cx="2327783" cy="356288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83" tIns="330200" rIns="181483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300" kern="1200" dirty="0"/>
            <a:t>Generate a modal window pop-up (blurring the background) showing the details of the claim with the action buttons inside.</a:t>
          </a:r>
          <a:endParaRPr lang="en-US" sz="1300" kern="1200" dirty="0"/>
        </a:p>
      </dsp:txBody>
      <dsp:txXfrm>
        <a:off x="5793290" y="2391776"/>
        <a:ext cx="2327783" cy="2137732"/>
      </dsp:txXfrm>
    </dsp:sp>
    <dsp:sp modelId="{61DB39D3-848D-4F32-BBFA-0CF9D9DBAECB}">
      <dsp:nvSpPr>
        <dsp:cNvPr id="0" name=""/>
        <dsp:cNvSpPr/>
      </dsp:nvSpPr>
      <dsp:spPr>
        <a:xfrm>
          <a:off x="6468347" y="1515764"/>
          <a:ext cx="977669" cy="977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23" tIns="12700" rIns="762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611523" y="1658940"/>
        <a:ext cx="691317" cy="691317"/>
      </dsp:txXfrm>
    </dsp:sp>
    <dsp:sp modelId="{5401CBC2-DCFA-4DB2-BA22-AB13FBE4C5C0}">
      <dsp:nvSpPr>
        <dsp:cNvPr id="0" name=""/>
        <dsp:cNvSpPr/>
      </dsp:nvSpPr>
      <dsp:spPr>
        <a:xfrm>
          <a:off x="5793290" y="4448699"/>
          <a:ext cx="232778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6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2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4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06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8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2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08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2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People Discussing">
            <a:extLst>
              <a:ext uri="{FF2B5EF4-FFF2-40B4-BE49-F238E27FC236}">
                <a16:creationId xmlns:a16="http://schemas.microsoft.com/office/drawing/2014/main" id="{86290E91-557B-B2C5-4E63-1655E993E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CEC3F-40BA-A9DD-E283-1DB28040D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Contract Monthly Claim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52C81-A62B-B243-3FC9-6F00BECEC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anchor="t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PROG6212 POE Part 3 – 2025</a:t>
            </a:r>
          </a:p>
          <a:p>
            <a:r>
              <a:rPr lang="en-ZA" dirty="0">
                <a:solidFill>
                  <a:srgbClr val="FFFFFF"/>
                </a:solidFill>
              </a:rPr>
              <a:t>Luis Jose De Sousa Junior- ST10307204</a:t>
            </a:r>
          </a:p>
          <a:p>
            <a:r>
              <a:rPr lang="en-ZA" dirty="0">
                <a:solidFill>
                  <a:srgbClr val="FFFFFF"/>
                </a:solidFill>
              </a:rPr>
              <a:t>IIE Varsity College Cape Town</a:t>
            </a:r>
          </a:p>
          <a:p>
            <a:endParaRPr lang="en-ZA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53512-D999-7142-F3CD-4074EE284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r="6674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71DD4-39C8-E332-16E7-2EE9B7AD9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" y="978408"/>
            <a:ext cx="5201920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Feedback 1&amp;2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D5904-1F8F-AFEA-80A7-8113EC60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89381"/>
            <a:ext cx="7263804" cy="1008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Feedback 3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04F755-103A-7D2A-0649-A9D599489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9" b="7737"/>
          <a:stretch>
            <a:fillRect/>
          </a:stretch>
        </p:blipFill>
        <p:spPr>
          <a:xfrm>
            <a:off x="517867" y="502957"/>
            <a:ext cx="11153216" cy="44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34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n open door of a house with the key on the keyhole">
            <a:extLst>
              <a:ext uri="{FF2B5EF4-FFF2-40B4-BE49-F238E27FC236}">
                <a16:creationId xmlns:a16="http://schemas.microsoft.com/office/drawing/2014/main" id="{2B9AF9AB-F795-51A4-7F60-CC265E6874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643" b="9087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40F080-276E-6D20-F543-84CE8FBB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FFFFFF"/>
                </a:solidFill>
              </a:rPr>
              <a:t>Other Key aspects and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2370E-0C9B-CFDE-8C31-6282A1D00409}"/>
              </a:ext>
            </a:extLst>
          </p:cNvPr>
          <p:cNvSpPr txBox="1"/>
          <p:nvPr/>
        </p:nvSpPr>
        <p:spPr>
          <a:xfrm>
            <a:off x="6662167" y="3596640"/>
            <a:ext cx="51075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Visual Progress Bar on Track Claim (Pending → Verified → Approved) Individual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Professional PDF Invoice per Approved Claim (</a:t>
            </a:r>
            <a:r>
              <a:rPr lang="en-ZA" dirty="0" err="1"/>
              <a:t>QuestPDF</a:t>
            </a:r>
            <a:r>
              <a:rPr lang="en-ZA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Real-Time Payment Report for HR (Web View + Download)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Clickable</a:t>
            </a:r>
            <a:r>
              <a:rPr lang="fr-FR" dirty="0"/>
              <a:t> Document Downloads Inside  </a:t>
            </a:r>
            <a:r>
              <a:rPr lang="fr-FR" dirty="0" err="1"/>
              <a:t>Coordinator</a:t>
            </a:r>
            <a:r>
              <a:rPr lang="fr-FR" dirty="0"/>
              <a:t> and Manager </a:t>
            </a:r>
            <a:r>
              <a:rPr lang="fr-FR" dirty="0" err="1"/>
              <a:t>Modals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2080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A1957-65DE-1747-035B-C52954AD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89381"/>
            <a:ext cx="7263804" cy="1008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Track Claims Progress Bar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BE1BD-8BFE-4A0C-4177-77EB7B8C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96" b="5000"/>
          <a:stretch>
            <a:fillRect/>
          </a:stretch>
        </p:blipFill>
        <p:spPr>
          <a:xfrm>
            <a:off x="517868" y="657369"/>
            <a:ext cx="11153216" cy="44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75729-DB2E-2CC0-C670-40D92273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HR Payment Report and Invoice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C4B28-D19C-FF73-5307-8550B7B2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5" y="2682238"/>
            <a:ext cx="5627276" cy="3110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D7C59-9F76-774D-7A15-2BE382CF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30" y="2682238"/>
            <a:ext cx="5870791" cy="309684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32886-A15C-4E1B-1975-BC0C24E4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303520"/>
            <a:ext cx="7726680" cy="106206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Coordinator &amp; Manager Download link in Modals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B78668-505A-8F19-173C-B3AC8EAC2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9" y="1629149"/>
            <a:ext cx="5450641" cy="277982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40D99B-B149-853D-5138-28DF7C134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41" y="1697283"/>
            <a:ext cx="5450641" cy="26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AFB10-1380-0E42-AD3A-FA4631B39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3465681" cy="2450592"/>
          </a:xfrm>
        </p:spPr>
        <p:txBody>
          <a:bodyPr anchor="t">
            <a:normAutofit/>
          </a:bodyPr>
          <a:lstStyle/>
          <a:p>
            <a:r>
              <a:rPr lang="en-ZA" sz="4800">
                <a:solidFill>
                  <a:schemeClr val="tx2"/>
                </a:solidFill>
              </a:rPr>
              <a:t>ALL DONE! 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FB1B7-B4CC-0C6F-45E7-104C5C758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06871"/>
            <a:ext cx="3465681" cy="1709890"/>
          </a:xfrm>
        </p:spPr>
        <p:txBody>
          <a:bodyPr anchor="t">
            <a:normAutofit/>
          </a:bodyPr>
          <a:lstStyle/>
          <a:p>
            <a:r>
              <a:rPr lang="en-ZA" dirty="0"/>
              <a:t>Now Lets Do Some Live Demonstration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23CB68FD-4BC8-5FA7-6134-F878E44D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0496" y="657369"/>
            <a:ext cx="5642166" cy="56421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35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AAF02-8F60-FCB6-0B4B-82061680D8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67068-DFAF-2BD4-6887-8ED4062B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290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WebApp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15B33-5912-B3E5-7742-D9399113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4482450"/>
            <a:ext cx="5040785" cy="17240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Complete Claims Ecosystem • Secure • Role-Based </a:t>
            </a:r>
            <a:r>
              <a:rPr lang="en-ZA" sz="2400" dirty="0"/>
              <a:t>Dashboards with Live Statistics</a:t>
            </a:r>
            <a:r>
              <a:rPr lang="en-US" sz="24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• Modern •</a:t>
            </a:r>
            <a:endParaRPr lang="en-ZA" sz="2400" dirty="0"/>
          </a:p>
          <a:p>
            <a:r>
              <a:rPr lang="en-ZA" sz="2400" dirty="0"/>
              <a:t>File Storage &amp; Session Management</a:t>
            </a:r>
          </a:p>
          <a:p>
            <a:endParaRPr lang="en-US" sz="2400" i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en-US" sz="2400" i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4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5EF1E6-B584-DCCF-8BA9-B0DC3F0F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2" b="909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754D1-C300-BF0E-69A9-41F1DA8D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0" y="978408"/>
            <a:ext cx="4795819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Home Page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676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65D2D3-CD14-FC4E-E633-09F6FA00A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00" b="909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1FC1D-98F7-7297-F724-4E96E3EC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0" y="978408"/>
            <a:ext cx="4795819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/>
              <a:t>Login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70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784711-5D15-BC53-E798-4CCF631C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r="10462" b="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79459-F9A9-DE8D-394C-94A159E5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HR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22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69C15F-CC35-3FE7-E23A-FD7BF532B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9" r="3346" b="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524" y="3205875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9DD3-25C1-CA2E-90A2-AC15F5DE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3753532"/>
            <a:ext cx="5021182" cy="25450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Lecturer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19498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FD1BA4-3BB3-4E55-9216-2F958BB3B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98540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45F8E-86CE-3870-3F71-3132F330F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89381"/>
            <a:ext cx="7263804" cy="1008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Coordinator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4B200-223B-B31F-AED6-1A282CF09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" b="17093"/>
          <a:stretch>
            <a:fillRect/>
          </a:stretch>
        </p:blipFill>
        <p:spPr>
          <a:xfrm>
            <a:off x="517869" y="502957"/>
            <a:ext cx="11153216" cy="44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51396-2825-E3F1-CFEC-A23E2A69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89381"/>
            <a:ext cx="7263804" cy="1008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Manager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326C5A-1A69-566F-B1D8-DB7F9333D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18165"/>
          <a:stretch>
            <a:fillRect/>
          </a:stretch>
        </p:blipFill>
        <p:spPr>
          <a:xfrm>
            <a:off x="517869" y="502957"/>
            <a:ext cx="11153216" cy="44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7873-7F93-7C5E-A5CA-F2DB647E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ZA" sz="4000"/>
              <a:t>Lecturer Feed back from Part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4CCC880-AB12-7D8A-B549-67856CDE5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723305"/>
              </p:ext>
            </p:extLst>
          </p:nvPr>
        </p:nvGraphicFramePr>
        <p:xfrm>
          <a:off x="3573710" y="657369"/>
          <a:ext cx="8121466" cy="5642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15338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47d91-aec5-4cd4-b4d9-3909d8cf290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F9A321FB273A4CAF3F6CBE994FC024" ma:contentTypeVersion="11" ma:contentTypeDescription="Create a new document." ma:contentTypeScope="" ma:versionID="64563337f23b9425f2a30dda511f1645">
  <xsd:schema xmlns:xsd="http://www.w3.org/2001/XMLSchema" xmlns:xs="http://www.w3.org/2001/XMLSchema" xmlns:p="http://schemas.microsoft.com/office/2006/metadata/properties" xmlns:ns3="81e47d91-aec5-4cd4-b4d9-3909d8cf290b" targetNamespace="http://schemas.microsoft.com/office/2006/metadata/properties" ma:root="true" ma:fieldsID="1eda034b52276cb302f25581a8d81207" ns3:_="">
    <xsd:import namespace="81e47d91-aec5-4cd4-b4d9-3909d8cf29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_activity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47d91-aec5-4cd4-b4d9-3909d8cf29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E16301-E749-46BF-AFB7-1649858E48CB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81e47d91-aec5-4cd4-b4d9-3909d8cf290b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271C8F7-7BEF-4158-9440-9C6386C230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8F71CB-3F4D-470C-890F-1DC6D3E0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e47d91-aec5-4cd4-b4d9-3909d8cf29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10c8f44-f469-448f-bc0d-d781288ff01b}" enabled="0" method="" siteId="{e10c8f44-f469-448f-bc0d-d781288ff01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194</Words>
  <Application>Microsoft Office PowerPoint</Application>
  <PresentationFormat>Widescreen</PresentationFormat>
  <Paragraphs>32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Bierstadt</vt:lpstr>
      <vt:lpstr>Neue Haas Grotesk Text Pro</vt:lpstr>
      <vt:lpstr>GestaltVTI</vt:lpstr>
      <vt:lpstr>Contract Monthly Claim System</vt:lpstr>
      <vt:lpstr>WebApp Overview</vt:lpstr>
      <vt:lpstr>Home Page</vt:lpstr>
      <vt:lpstr>Login Page</vt:lpstr>
      <vt:lpstr>HR</vt:lpstr>
      <vt:lpstr>Lecturer </vt:lpstr>
      <vt:lpstr>Coordinator</vt:lpstr>
      <vt:lpstr>Manager</vt:lpstr>
      <vt:lpstr>Lecturer Feed back from Part 2</vt:lpstr>
      <vt:lpstr>Feedback 1&amp;2</vt:lpstr>
      <vt:lpstr>Feedback 3</vt:lpstr>
      <vt:lpstr>Other Key aspects and Features</vt:lpstr>
      <vt:lpstr>Track Claims Progress Bar</vt:lpstr>
      <vt:lpstr>HR Payment Report and Invoice</vt:lpstr>
      <vt:lpstr>Coordinator &amp; Manager Download link in Modals</vt:lpstr>
      <vt:lpstr>ALL DONE!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Jose De Sousa Junior</dc:creator>
  <cp:lastModifiedBy>Luis Jose De Sousa Junior</cp:lastModifiedBy>
  <cp:revision>2</cp:revision>
  <dcterms:created xsi:type="dcterms:W3CDTF">2025-11-20T12:38:00Z</dcterms:created>
  <dcterms:modified xsi:type="dcterms:W3CDTF">2025-11-20T18:52:42Z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0x01010012F9A321FB273A4CAF3F6CBE994FC024</vt:lpwstr>
  </property>
</Properties>
</file>